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</p:sldIdLst>
  <p:sldSz cx="10693400" cy="7562850"/>
  <p:notesSz cx="10693400" cy="7562850"/>
  <p:embeddedFontLst>
    <p:embeddedFont>
      <p:font typeface="Poppins" panose="00000500000000000000" pitchFamily="2" charset="0"/>
      <p:regular r:id="rId3"/>
      <p:bold r:id="rId4"/>
      <p:italic r:id="rId5"/>
      <p:boldItalic r:id="rId6"/>
    </p:embeddedFont>
  </p:embeddedFontLst>
  <p:custDataLst>
    <p:tags r:id="rId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C1C1"/>
    <a:srgbClr val="EC58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2D1DDD-21CD-4371-819A-37FC2F6F6C5D}" v="2" dt="2025-09-30T10:41:40.563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807" autoAdjust="0"/>
  </p:normalViewPr>
  <p:slideViewPr>
    <p:cSldViewPr>
      <p:cViewPr>
        <p:scale>
          <a:sx n="198" d="100"/>
          <a:sy n="198" d="100"/>
        </p:scale>
        <p:origin x="-672" y="-62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font" Target="fonts/font1.fntdata"/><Relationship Id="rId7" Type="http://schemas.openxmlformats.org/officeDocument/2006/relationships/tags" Target="tags/tag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tableStyles" Target="tableStyles.xml"/><Relationship Id="rId5" Type="http://schemas.openxmlformats.org/officeDocument/2006/relationships/font" Target="fonts/font3.fntdata"/><Relationship Id="rId10" Type="http://schemas.openxmlformats.org/officeDocument/2006/relationships/theme" Target="theme/theme1.xml"/><Relationship Id="rId4" Type="http://schemas.openxmlformats.org/officeDocument/2006/relationships/font" Target="fonts/font2.fntdata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oppy Patel" userId="b5e8033a423efe45" providerId="LiveId" clId="{3C11DF2B-6205-4A62-A65A-FE92BA997B68}"/>
    <pc:docChg chg="undo custSel modSld">
      <pc:chgData name="Poppy Patel" userId="b5e8033a423efe45" providerId="LiveId" clId="{3C11DF2B-6205-4A62-A65A-FE92BA997B68}" dt="2025-09-30T10:44:10.973" v="415" actId="20577"/>
      <pc:docMkLst>
        <pc:docMk/>
      </pc:docMkLst>
      <pc:sldChg chg="addSp delSp modSp mod">
        <pc:chgData name="Poppy Patel" userId="b5e8033a423efe45" providerId="LiveId" clId="{3C11DF2B-6205-4A62-A65A-FE92BA997B68}" dt="2025-09-30T10:44:10.973" v="415" actId="20577"/>
        <pc:sldMkLst>
          <pc:docMk/>
          <pc:sldMk cId="0" sldId="256"/>
        </pc:sldMkLst>
        <pc:spChg chg="del">
          <ac:chgData name="Poppy Patel" userId="b5e8033a423efe45" providerId="LiveId" clId="{3C11DF2B-6205-4A62-A65A-FE92BA997B68}" dt="2025-09-30T10:37:59.376" v="93" actId="478"/>
          <ac:spMkLst>
            <pc:docMk/>
            <pc:sldMk cId="0" sldId="256"/>
            <ac:spMk id="11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43:01.092" v="272" actId="20577"/>
          <ac:spMkLst>
            <pc:docMk/>
            <pc:sldMk cId="0" sldId="256"/>
            <ac:spMk id="13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39:47.505" v="196" actId="14100"/>
          <ac:spMkLst>
            <pc:docMk/>
            <pc:sldMk cId="0" sldId="256"/>
            <ac:spMk id="16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39:42.920" v="195" actId="1076"/>
          <ac:spMkLst>
            <pc:docMk/>
            <pc:sldMk cId="0" sldId="256"/>
            <ac:spMk id="17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41:31.332" v="269" actId="207"/>
          <ac:spMkLst>
            <pc:docMk/>
            <pc:sldMk cId="0" sldId="256"/>
            <ac:spMk id="18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39:10.951" v="173" actId="14100"/>
          <ac:spMkLst>
            <pc:docMk/>
            <pc:sldMk cId="0" sldId="256"/>
            <ac:spMk id="26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39:18.447" v="174" actId="1076"/>
          <ac:spMkLst>
            <pc:docMk/>
            <pc:sldMk cId="0" sldId="256"/>
            <ac:spMk id="27" creationId="{00000000-0000-0000-0000-000000000000}"/>
          </ac:spMkLst>
        </pc:spChg>
        <pc:spChg chg="mod">
          <ac:chgData name="Poppy Patel" userId="b5e8033a423efe45" providerId="LiveId" clId="{3C11DF2B-6205-4A62-A65A-FE92BA997B68}" dt="2025-09-30T10:39:03.361" v="171" actId="20577"/>
          <ac:spMkLst>
            <pc:docMk/>
            <pc:sldMk cId="0" sldId="256"/>
            <ac:spMk id="28" creationId="{00000000-0000-0000-0000-000000000000}"/>
          </ac:spMkLst>
        </pc:spChg>
        <pc:spChg chg="add del">
          <ac:chgData name="Poppy Patel" userId="b5e8033a423efe45" providerId="LiveId" clId="{3C11DF2B-6205-4A62-A65A-FE92BA997B68}" dt="2025-09-30T10:38:01.480" v="95" actId="22"/>
          <ac:spMkLst>
            <pc:docMk/>
            <pc:sldMk cId="0" sldId="256"/>
            <ac:spMk id="35" creationId="{05813731-E206-B495-F43D-DAD2A16099FB}"/>
          </ac:spMkLst>
        </pc:spChg>
        <pc:spChg chg="mod">
          <ac:chgData name="Poppy Patel" userId="b5e8033a423efe45" providerId="LiveId" clId="{3C11DF2B-6205-4A62-A65A-FE92BA997B68}" dt="2025-09-30T10:44:10.973" v="415" actId="20577"/>
          <ac:spMkLst>
            <pc:docMk/>
            <pc:sldMk cId="0" sldId="256"/>
            <ac:spMk id="39" creationId="{370AB048-34BF-47A7-BC86-1B7DB4FBA75E}"/>
          </ac:spMkLst>
        </pc:spChg>
        <pc:spChg chg="mod">
          <ac:chgData name="Poppy Patel" userId="b5e8033a423efe45" providerId="LiveId" clId="{3C11DF2B-6205-4A62-A65A-FE92BA997B68}" dt="2025-09-30T10:39:59.359" v="197" actId="14100"/>
          <ac:spMkLst>
            <pc:docMk/>
            <pc:sldMk cId="0" sldId="256"/>
            <ac:spMk id="40" creationId="{8E9E8073-0C83-4F84-ADE1-8EE280CADE09}"/>
          </ac:spMkLst>
        </pc:spChg>
        <pc:spChg chg="add mod">
          <ac:chgData name="Poppy Patel" userId="b5e8033a423efe45" providerId="LiveId" clId="{3C11DF2B-6205-4A62-A65A-FE92BA997B68}" dt="2025-09-30T10:40:42.813" v="268" actId="1076"/>
          <ac:spMkLst>
            <pc:docMk/>
            <pc:sldMk cId="0" sldId="256"/>
            <ac:spMk id="42" creationId="{903A9489-DDB9-49DF-42B2-B6C249E0199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59994" y="1566011"/>
            <a:ext cx="2355215" cy="5634355"/>
          </a:xfrm>
          <a:custGeom>
            <a:avLst/>
            <a:gdLst/>
            <a:ahLst/>
            <a:cxnLst/>
            <a:rect l="l" t="t" r="r" b="b"/>
            <a:pathLst>
              <a:path w="2355215" h="5634355">
                <a:moveTo>
                  <a:pt x="0" y="5633999"/>
                </a:moveTo>
                <a:lnTo>
                  <a:pt x="2355049" y="5633999"/>
                </a:lnTo>
                <a:lnTo>
                  <a:pt x="2355049" y="0"/>
                </a:lnTo>
                <a:lnTo>
                  <a:pt x="0" y="0"/>
                </a:lnTo>
                <a:lnTo>
                  <a:pt x="0" y="5633999"/>
                </a:lnTo>
                <a:close/>
              </a:path>
            </a:pathLst>
          </a:custGeom>
          <a:solidFill>
            <a:srgbClr val="EBEBE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8325307" y="5465305"/>
            <a:ext cx="2000885" cy="1734820"/>
          </a:xfrm>
          <a:custGeom>
            <a:avLst/>
            <a:gdLst/>
            <a:ahLst/>
            <a:cxnLst/>
            <a:rect l="l" t="t" r="r" b="b"/>
            <a:pathLst>
              <a:path w="2000884" h="1734820">
                <a:moveTo>
                  <a:pt x="0" y="1734235"/>
                </a:moveTo>
                <a:lnTo>
                  <a:pt x="2000351" y="1734235"/>
                </a:lnTo>
                <a:lnTo>
                  <a:pt x="2000351" y="0"/>
                </a:lnTo>
                <a:lnTo>
                  <a:pt x="0" y="0"/>
                </a:lnTo>
                <a:lnTo>
                  <a:pt x="0" y="1734235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8325307" y="4359173"/>
            <a:ext cx="2000885" cy="1011555"/>
          </a:xfrm>
          <a:custGeom>
            <a:avLst/>
            <a:gdLst/>
            <a:ahLst/>
            <a:cxnLst/>
            <a:rect l="l" t="t" r="r" b="b"/>
            <a:pathLst>
              <a:path w="2000884" h="1011554">
                <a:moveTo>
                  <a:pt x="0" y="1011237"/>
                </a:moveTo>
                <a:lnTo>
                  <a:pt x="2000351" y="1011237"/>
                </a:lnTo>
                <a:lnTo>
                  <a:pt x="2000351" y="0"/>
                </a:lnTo>
                <a:lnTo>
                  <a:pt x="0" y="0"/>
                </a:lnTo>
                <a:lnTo>
                  <a:pt x="0" y="101123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9/30/2025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iF-M55eDD9Q" TargetMode="External"/><Relationship Id="rId3" Type="http://schemas.openxmlformats.org/officeDocument/2006/relationships/hyperlink" Target="https://www.rangeme.com/blog/infographic-the-explosive-growth-in-retail-technology-timeline/" TargetMode="External"/><Relationship Id="rId7" Type="http://schemas.openxmlformats.org/officeDocument/2006/relationships/hyperlink" Target="https://youtu.be/UmJriqzDUTo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youtube.com/watch?v=_ENEtE81AOQ" TargetMode="External"/><Relationship Id="rId5" Type="http://schemas.openxmlformats.org/officeDocument/2006/relationships/hyperlink" Target="http://www.firstcareers.co.uk/careers/what-is-like-to-be-a-textile-designer/" TargetMode="External"/><Relationship Id="rId4" Type="http://schemas.openxmlformats.org/officeDocument/2006/relationships/hyperlink" Target="https://www/" TargetMode="External"/><Relationship Id="rId9" Type="http://schemas.openxmlformats.org/officeDocument/2006/relationships/hyperlink" Target="https://www.youtube.com/watch?v=NrmMk1Myrx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bk object 17">
            <a:extLst>
              <a:ext uri="{FF2B5EF4-FFF2-40B4-BE49-F238E27FC236}">
                <a16:creationId xmlns:a16="http://schemas.microsoft.com/office/drawing/2014/main" id="{8E9E8073-0C83-4F84-ADE1-8EE280CADE09}"/>
              </a:ext>
            </a:extLst>
          </p:cNvPr>
          <p:cNvSpPr/>
          <p:nvPr/>
        </p:nvSpPr>
        <p:spPr>
          <a:xfrm>
            <a:off x="5614822" y="2841865"/>
            <a:ext cx="2540635" cy="1851789"/>
          </a:xfrm>
          <a:custGeom>
            <a:avLst/>
            <a:gdLst/>
            <a:ahLst/>
            <a:cxnLst/>
            <a:rect l="l" t="t" r="r" b="b"/>
            <a:pathLst>
              <a:path w="2540634" h="1522729">
                <a:moveTo>
                  <a:pt x="0" y="1522704"/>
                </a:moveTo>
                <a:lnTo>
                  <a:pt x="2540342" y="1522704"/>
                </a:lnTo>
                <a:lnTo>
                  <a:pt x="2540342" y="0"/>
                </a:lnTo>
                <a:lnTo>
                  <a:pt x="0" y="0"/>
                </a:lnTo>
                <a:lnTo>
                  <a:pt x="0" y="1522704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/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359994" y="359994"/>
            <a:ext cx="5715000" cy="1204393"/>
          </a:xfrm>
          <a:prstGeom prst="rect">
            <a:avLst/>
          </a:prstGeom>
          <a:solidFill>
            <a:srgbClr val="EC5850"/>
          </a:solidFill>
        </p:spPr>
        <p:txBody>
          <a:bodyPr vert="horz" wrap="square" lIns="0" tIns="247650" rIns="0" bIns="0" rtlCol="0">
            <a:noAutofit/>
          </a:bodyPr>
          <a:lstStyle/>
          <a:p>
            <a:pPr marL="215900">
              <a:lnSpc>
                <a:spcPct val="100000"/>
              </a:lnSpc>
              <a:spcBef>
                <a:spcPts val="1950"/>
              </a:spcBef>
            </a:pPr>
            <a:r>
              <a:rPr sz="1950" b="1" spc="10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Tech for Retail </a:t>
            </a:r>
            <a:r>
              <a:rPr sz="1950" b="1" spc="5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(Full</a:t>
            </a:r>
            <a:r>
              <a:rPr sz="1950" b="1" spc="-35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950" b="1" spc="10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Tech)</a:t>
            </a:r>
            <a:endParaRPr sz="195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215900" marR="523875">
              <a:lnSpc>
                <a:spcPct val="108300"/>
              </a:lnSpc>
              <a:spcBef>
                <a:spcPts val="409"/>
              </a:spcBef>
            </a:pPr>
            <a:r>
              <a:rPr sz="1000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To understand how technology is used for Retail and broaden my</a:t>
            </a:r>
            <a:r>
              <a:rPr sz="1000" b="1" spc="-100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knowledge</a:t>
            </a:r>
            <a:r>
              <a:rPr lang="en-GB" sz="1000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of careers available in this</a:t>
            </a:r>
            <a:r>
              <a:rPr sz="1000" b="1" spc="-5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1000" b="1" dirty="0">
                <a:solidFill>
                  <a:srgbClr val="FFFFFF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field.</a:t>
            </a:r>
            <a:endParaRPr sz="10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5999" y="1719097"/>
            <a:ext cx="1817370" cy="74930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RESOURCES</a:t>
            </a:r>
            <a:r>
              <a:rPr sz="8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NEEDED</a:t>
            </a:r>
            <a:endParaRPr sz="8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3500" indent="-63500" algn="just">
              <a:lnSpc>
                <a:spcPct val="100000"/>
              </a:lnSpc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compatible iPads</a:t>
            </a:r>
            <a:r>
              <a:rPr sz="8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/tablets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" marR="5080" indent="-63500" algn="just">
              <a:lnSpc>
                <a:spcPct val="100000"/>
              </a:lnSpc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paper and pens for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the AR apps and for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group</a:t>
            </a:r>
            <a:r>
              <a:rPr sz="8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</a:t>
            </a:r>
            <a:r>
              <a:rPr lang="en-GB"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use tech in a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</a:t>
            </a:r>
            <a:r>
              <a:rPr sz="8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5999" y="2602205"/>
            <a:ext cx="1482725" cy="334707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SUGGESTED TIME FOR</a:t>
            </a:r>
            <a:r>
              <a:rPr sz="800" b="1" spc="-8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LESSON</a:t>
            </a:r>
            <a:endParaRPr sz="8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3500" indent="-64135">
              <a:lnSpc>
                <a:spcPct val="100000"/>
              </a:lnSpc>
              <a:spcBef>
                <a:spcPts val="295"/>
              </a:spcBef>
              <a:buChar char="•"/>
              <a:tabLst>
                <a:tab pos="64135" algn="l"/>
              </a:tabLst>
            </a:pP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Hours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5999" y="3079825"/>
            <a:ext cx="1856739" cy="3441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SUGGESTED</a:t>
            </a:r>
            <a:r>
              <a:rPr sz="8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VENUE</a:t>
            </a:r>
            <a:endParaRPr sz="8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1594" indent="-62230">
              <a:lnSpc>
                <a:spcPct val="100000"/>
              </a:lnSpc>
              <a:spcBef>
                <a:spcPts val="295"/>
              </a:spcBef>
              <a:buChar char="•"/>
              <a:tabLst>
                <a:tab pos="6223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 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Suite/Classroom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sz="8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laptops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75999" y="3557447"/>
            <a:ext cx="1840864" cy="344170"/>
          </a:xfrm>
          <a:prstGeom prst="rect">
            <a:avLst/>
          </a:prstGeom>
        </p:spPr>
        <p:txBody>
          <a:bodyPr vert="horz" wrap="square" lIns="0" tIns="4953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90"/>
              </a:spcBef>
            </a:pP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PREPARATION</a:t>
            </a:r>
            <a:r>
              <a:rPr sz="800" b="1" spc="-5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NEEDED</a:t>
            </a:r>
            <a:endParaRPr sz="8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 marL="63500" indent="-63500">
              <a:lnSpc>
                <a:spcPct val="100000"/>
              </a:lnSpc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the </a:t>
            </a:r>
            <a:r>
              <a:rPr sz="8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sz="8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 onto the</a:t>
            </a:r>
            <a:r>
              <a:rPr sz="800" spc="-10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tablets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75999" y="4031309"/>
            <a:ext cx="2029115" cy="2416046"/>
          </a:xfrm>
          <a:prstGeom prst="rect">
            <a:avLst/>
          </a:prstGeom>
        </p:spPr>
        <p:txBody>
          <a:bodyPr vert="horz" wrap="square" lIns="0" tIns="533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420"/>
              </a:spcBef>
            </a:pP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NATIONAL CURRICULUM</a:t>
            </a:r>
            <a:r>
              <a:rPr sz="800" b="1" spc="-10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LINKS</a:t>
            </a:r>
            <a:endParaRPr sz="800" dirty="0">
              <a:latin typeface="Poppins" panose="00000500000000000000" pitchFamily="2" charset="0"/>
              <a:cs typeface="Poppins" panose="00000500000000000000" pitchFamily="2" charset="0"/>
            </a:endParaRPr>
          </a:p>
          <a:p>
            <a:pPr>
              <a:lnSpc>
                <a:spcPct val="100000"/>
              </a:lnSpc>
              <a:spcBef>
                <a:spcPts val="32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Computing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" marR="31750" indent="-63500"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Pupils are responsible, competent,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confident and creative users of information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communication technology</a:t>
            </a:r>
          </a:p>
          <a:p>
            <a:pPr>
              <a:lnSpc>
                <a:spcPct val="100000"/>
              </a:lnSpc>
              <a:spcBef>
                <a:spcPts val="295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Spoken</a:t>
            </a:r>
            <a:r>
              <a:rPr sz="8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English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" marR="5715" indent="-63500"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Giving short speeches and presentations,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expressing their own ideas and keeping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point</a:t>
            </a:r>
          </a:p>
          <a:p>
            <a:pPr>
              <a:lnSpc>
                <a:spcPct val="100000"/>
              </a:lnSpc>
              <a:spcBef>
                <a:spcPts val="310"/>
              </a:spcBef>
            </a:pP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</a:t>
            </a:r>
            <a:r>
              <a:rPr sz="800" b="1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</a:t>
            </a:r>
            <a:endParaRPr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3500" marR="484505" indent="-63500"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new and emerging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</a:p>
          <a:p>
            <a:pPr marL="63500" marR="5080" indent="-63500">
              <a:spcBef>
                <a:spcPts val="295"/>
              </a:spcBef>
              <a:buChar char="•"/>
              <a:tabLst>
                <a:tab pos="63500" algn="l"/>
              </a:tabLst>
            </a:pP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Understand developments in design and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technology, its impacts on individuals,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society and the environments, and the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responsibilities of designers, engineers</a:t>
            </a:r>
            <a: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GB"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sz="8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technologists</a:t>
            </a:r>
          </a:p>
        </p:txBody>
      </p:sp>
      <p:sp>
        <p:nvSpPr>
          <p:cNvPr id="8" name="object 8"/>
          <p:cNvSpPr/>
          <p:nvPr/>
        </p:nvSpPr>
        <p:spPr>
          <a:xfrm>
            <a:off x="6074994" y="359994"/>
            <a:ext cx="4257001" cy="12060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04350" y="1746008"/>
            <a:ext cx="1245798" cy="1398245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680476" y="2837416"/>
            <a:ext cx="20066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5</a:t>
            </a:r>
            <a:endParaRPr sz="23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390953" y="5472100"/>
            <a:ext cx="304800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10</a:t>
            </a:r>
            <a:endParaRPr sz="23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8390953" y="5749772"/>
            <a:ext cx="1884045" cy="1361440"/>
          </a:xfrm>
          <a:prstGeom prst="rect">
            <a:avLst/>
          </a:prstGeom>
        </p:spPr>
        <p:txBody>
          <a:bodyPr vert="horz" wrap="square" lIns="0" tIns="3937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Homework and further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opportunities 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(5</a:t>
            </a:r>
            <a:r>
              <a:rPr sz="600" b="1" spc="-8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650"/>
              </a:lnSpc>
              <a:spcBef>
                <a:spcPts val="200"/>
              </a:spcBef>
            </a:pP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interview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adults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complete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their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own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in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retail.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include: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2235">
              <a:lnSpc>
                <a:spcPts val="650"/>
              </a:lnSpc>
              <a:spcBef>
                <a:spcPts val="2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tills like in the </a:t>
            </a:r>
            <a:r>
              <a:rPr lang="en-US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0s? How has your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weekly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shopping changed over the last 20 years – in terms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technology? When did you first shop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7950">
              <a:lnSpc>
                <a:spcPts val="650"/>
              </a:lnSpc>
              <a:spcBef>
                <a:spcPts val="2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the bar code always been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around?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did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shopkeepers know the price of</a:t>
            </a: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products?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1430">
              <a:lnSpc>
                <a:spcPts val="650"/>
              </a:lnSpc>
              <a:spcBef>
                <a:spcPts val="200"/>
              </a:spcBef>
            </a:pPr>
            <a:r>
              <a:rPr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Talk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example timeline on the following</a:t>
            </a:r>
            <a:r>
              <a:rPr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site: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https://www.rangeme.com/blog/infographic-the-explosive-growth-in-retail-technology-timeline/</a:t>
            </a:r>
            <a:endParaRPr lang="en-GB" sz="600" spc="-5" dirty="0">
              <a:solidFill>
                <a:srgbClr val="231F20"/>
              </a:solidFill>
              <a:uFill>
                <a:solidFill>
                  <a:srgbClr val="231F20"/>
                </a:solidFill>
              </a:u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02260">
              <a:lnSpc>
                <a:spcPts val="650"/>
              </a:lnSpc>
              <a:spcBef>
                <a:spcPts val="2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annotate their timeline</a:t>
            </a:r>
            <a:r>
              <a:rPr sz="600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information and detail for each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point.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390953" y="4375906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9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8390953" y="4651039"/>
            <a:ext cx="1882139" cy="635000"/>
          </a:xfrm>
          <a:prstGeom prst="rect">
            <a:avLst/>
          </a:prstGeom>
        </p:spPr>
        <p:txBody>
          <a:bodyPr vert="horz" wrap="square" lIns="0" tIns="3937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20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Class Discussion (10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>
              <a:lnSpc>
                <a:spcPts val="650"/>
              </a:lnSpc>
              <a:spcBef>
                <a:spcPts val="2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PPT slide to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recap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of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covered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lesson and discuss if any of the students would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like to pursue a job like that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anything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particularly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interest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5615787" y="4772025"/>
            <a:ext cx="2540635" cy="1035600"/>
          </a:xfrm>
          <a:custGeom>
            <a:avLst/>
            <a:gdLst/>
            <a:ahLst/>
            <a:cxnLst/>
            <a:rect l="l" t="t" r="r" b="b"/>
            <a:pathLst>
              <a:path w="2540634" h="1239520">
                <a:moveTo>
                  <a:pt x="0" y="1239367"/>
                </a:moveTo>
                <a:lnTo>
                  <a:pt x="2540342" y="1239367"/>
                </a:lnTo>
                <a:lnTo>
                  <a:pt x="2540342" y="0"/>
                </a:lnTo>
                <a:lnTo>
                  <a:pt x="0" y="0"/>
                </a:lnTo>
                <a:lnTo>
                  <a:pt x="0" y="1239367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5681695" y="4753549"/>
            <a:ext cx="19621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6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694336" y="4890905"/>
            <a:ext cx="2393950" cy="860425"/>
          </a:xfrm>
          <a:prstGeom prst="rect">
            <a:avLst/>
          </a:prstGeom>
        </p:spPr>
        <p:txBody>
          <a:bodyPr vert="horz" wrap="square" lIns="0" tIns="4318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</a:pPr>
            <a:r>
              <a:rPr lang="en-US"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fashion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(10</a:t>
            </a:r>
            <a:r>
              <a:rPr sz="600" b="1" spc="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0320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 the students if any of them would like a job in fashion when they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 older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clip and discuss the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different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jobs which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technology.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the information below the clip to discuss the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 needed to gain a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textile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229"/>
              </a:spcBef>
            </a:pPr>
            <a:r>
              <a:rPr sz="600" u="sng" spc="-30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</a:t>
            </a:r>
            <a:r>
              <a:rPr sz="600" u="sng" spc="-30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.fi</a:t>
            </a:r>
            <a:r>
              <a:rPr sz="600" u="sng" spc="-30" dirty="0"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rstcareers.co.uk/careers/what-is-like-to-be-a-textile-designer</a:t>
            </a:r>
            <a:r>
              <a:rPr sz="600" spc="-3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9685">
              <a:lnSpc>
                <a:spcPts val="680"/>
              </a:lnSpc>
              <a:spcBef>
                <a:spcPts val="300"/>
              </a:spcBef>
            </a:pP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working with technology within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fashion brand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It could involve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designing, distributing, producing</a:t>
            </a:r>
            <a:r>
              <a:rPr sz="600" spc="-9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 err="1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4254348" y="1746008"/>
            <a:ext cx="1183018" cy="1398245"/>
          </a:xfrm>
          <a:custGeom>
            <a:avLst/>
            <a:gdLst/>
            <a:ahLst/>
            <a:cxnLst/>
            <a:rect l="l" t="t" r="r" b="b"/>
            <a:pathLst>
              <a:path w="1190625" h="1475105">
                <a:moveTo>
                  <a:pt x="0" y="1474508"/>
                </a:moveTo>
                <a:lnTo>
                  <a:pt x="1190345" y="1474508"/>
                </a:lnTo>
                <a:lnTo>
                  <a:pt x="1190345" y="0"/>
                </a:lnTo>
                <a:lnTo>
                  <a:pt x="0" y="0"/>
                </a:lnTo>
                <a:lnTo>
                  <a:pt x="0" y="1474508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319999" y="1754257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2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4319998" y="2059057"/>
            <a:ext cx="1124973" cy="103505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8905">
              <a:lnSpc>
                <a:spcPts val="700"/>
              </a:lnSpc>
              <a:spcBef>
                <a:spcPts val="140"/>
              </a:spcBef>
            </a:pP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you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have in </a:t>
            </a:r>
            <a:r>
              <a:rPr sz="600" b="1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sz="600" b="1" spc="-7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Retail? (5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3980">
              <a:lnSpc>
                <a:spcPts val="700"/>
              </a:lnSpc>
              <a:spcBef>
                <a:spcPts val="22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the examples on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PPT. </a:t>
            </a:r>
            <a:endParaRPr lang="en-GB" sz="60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93980">
              <a:lnSpc>
                <a:spcPts val="700"/>
              </a:lnSpc>
              <a:spcBef>
                <a:spcPts val="22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any of these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careers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appeal to the</a:t>
            </a:r>
            <a:r>
              <a:rPr sz="600" spc="-7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why?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904350" y="3252481"/>
            <a:ext cx="2533015" cy="677483"/>
          </a:xfrm>
          <a:custGeom>
            <a:avLst/>
            <a:gdLst/>
            <a:ahLst/>
            <a:cxnLst/>
            <a:rect l="l" t="t" r="r" b="b"/>
            <a:pathLst>
              <a:path w="2533015" h="726439">
                <a:moveTo>
                  <a:pt x="0" y="726249"/>
                </a:moveTo>
                <a:lnTo>
                  <a:pt x="2532684" y="726249"/>
                </a:lnTo>
                <a:lnTo>
                  <a:pt x="2532684" y="0"/>
                </a:lnTo>
                <a:lnTo>
                  <a:pt x="0" y="0"/>
                </a:lnTo>
                <a:lnTo>
                  <a:pt x="0" y="726249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2970000" y="3248025"/>
            <a:ext cx="18986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3</a:t>
            </a:r>
            <a:endParaRPr sz="230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4" name="object 24"/>
          <p:cNvSpPr txBox="1"/>
          <p:nvPr/>
        </p:nvSpPr>
        <p:spPr>
          <a:xfrm>
            <a:off x="2970000" y="3519374"/>
            <a:ext cx="2315210" cy="364490"/>
          </a:xfrm>
          <a:prstGeom prst="rect">
            <a:avLst/>
          </a:prstGeom>
        </p:spPr>
        <p:txBody>
          <a:bodyPr vert="horz" wrap="square" lIns="0" tIns="4572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60"/>
              </a:spcBef>
            </a:pP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video (5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700"/>
              </a:lnSpc>
              <a:spcBef>
                <a:spcPts val="305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 watching, discuss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role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model’s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path: What led</a:t>
            </a:r>
            <a:r>
              <a:rPr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into a technology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 they enjoy about their</a:t>
            </a:r>
            <a:r>
              <a:rPr sz="600" spc="-4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career?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2904350" y="4038192"/>
            <a:ext cx="2533015" cy="3164664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93345" rIns="0" bIns="0" rtlCol="0">
            <a:noAutofit/>
          </a:bodyPr>
          <a:lstStyle/>
          <a:p>
            <a:pPr marL="65405">
              <a:lnSpc>
                <a:spcPts val="2705"/>
              </a:lnSpc>
              <a:spcBef>
                <a:spcPts val="735"/>
              </a:spcBef>
            </a:pP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615787" y="5867519"/>
            <a:ext cx="2540635" cy="1337013"/>
          </a:xfrm>
          <a:custGeom>
            <a:avLst/>
            <a:gdLst/>
            <a:ahLst/>
            <a:cxnLst/>
            <a:rect l="l" t="t" r="r" b="b"/>
            <a:pathLst>
              <a:path w="2540634" h="1491615">
                <a:moveTo>
                  <a:pt x="0" y="1491373"/>
                </a:moveTo>
                <a:lnTo>
                  <a:pt x="2540342" y="1491373"/>
                </a:lnTo>
                <a:lnTo>
                  <a:pt x="2540342" y="0"/>
                </a:lnTo>
                <a:lnTo>
                  <a:pt x="0" y="0"/>
                </a:lnTo>
                <a:lnTo>
                  <a:pt x="0" y="1491373"/>
                </a:lnTo>
                <a:close/>
              </a:path>
            </a:pathLst>
          </a:custGeom>
          <a:ln w="6350">
            <a:solidFill>
              <a:srgbClr val="BCBEC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699843" y="5848020"/>
            <a:ext cx="16192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7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694336" y="5982973"/>
            <a:ext cx="2306320" cy="1122045"/>
          </a:xfrm>
          <a:prstGeom prst="rect">
            <a:avLst/>
          </a:prstGeom>
        </p:spPr>
        <p:txBody>
          <a:bodyPr vert="horz" wrap="square" lIns="0" tIns="4318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340"/>
              </a:spcBef>
            </a:pPr>
            <a:r>
              <a:rPr lang="en-US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Using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VR experiences to </a:t>
            </a:r>
            <a:r>
              <a:rPr sz="600" b="1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(5</a:t>
            </a:r>
            <a:r>
              <a:rPr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36830">
              <a:lnSpc>
                <a:spcPts val="680"/>
              </a:lnSpc>
              <a:spcBef>
                <a:spcPts val="300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2017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Topshop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technology for fun by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creating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VR</a:t>
            </a:r>
            <a:r>
              <a:rPr sz="600" spc="-6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window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 called Splash. Customers could wear a VR headset and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a 360° experience of a water slide. Although originally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fun, swimwear sales in the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actually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100%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compared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the same period the year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before.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50545">
              <a:lnSpc>
                <a:spcPts val="680"/>
              </a:lnSpc>
              <a:spcBef>
                <a:spcPts val="285"/>
              </a:spcBef>
            </a:pP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Watch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following link with the class: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u="sng" spc="-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https://www.youtube.com/watch?v=_ENEtE81AOQ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ct val="95800"/>
              </a:lnSpc>
              <a:spcBef>
                <a:spcPts val="254"/>
              </a:spcBef>
            </a:pP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 students think of any other types of VR experiences that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potentially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sales in a specific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store?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(Some ideas</a:t>
            </a:r>
            <a:r>
              <a:rPr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included on the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ppt.)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614822" y="1749169"/>
            <a:ext cx="2540635" cy="997046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75565" rIns="0" bIns="0" rtlCol="0">
            <a:noAutofit/>
          </a:bodyPr>
          <a:lstStyle/>
          <a:p>
            <a:pPr marL="65405" marR="120014">
              <a:lnSpc>
                <a:spcPts val="680"/>
              </a:lnSpc>
              <a:spcBef>
                <a:spcPts val="595"/>
              </a:spcBef>
            </a:pP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Contd.</a:t>
            </a:r>
          </a:p>
          <a:p>
            <a:pPr marL="65405" marR="120014">
              <a:lnSpc>
                <a:spcPts val="680"/>
              </a:lnSpc>
              <a:spcBef>
                <a:spcPts val="200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with the whole class: What advantages are there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AR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apps? Examples could include: Helping companies engage customers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 way; customers can visualise products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themselves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room; improve customer satisfaction and reduce returns;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reduce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hygiene issues,</a:t>
            </a:r>
            <a:r>
              <a:rPr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etc.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5405" marR="95885">
              <a:lnSpc>
                <a:spcPct val="95800"/>
              </a:lnSpc>
              <a:spcBef>
                <a:spcPts val="259"/>
              </a:spcBef>
            </a:pP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Discuss: Does anyone have any other ideas for how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 could be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 </a:t>
            </a:r>
            <a:r>
              <a:rPr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retail? </a:t>
            </a:r>
            <a:r>
              <a:rPr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anyone like </a:t>
            </a:r>
            <a:r>
              <a:rPr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working with retail companies to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apps like</a:t>
            </a:r>
            <a:r>
              <a:rPr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these?</a:t>
            </a:r>
            <a:endParaRPr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8325307" y="1749183"/>
            <a:ext cx="2000885" cy="2514600"/>
          </a:xfrm>
          <a:prstGeom prst="rect">
            <a:avLst/>
          </a:prstGeom>
          <a:ln w="6350">
            <a:solidFill>
              <a:srgbClr val="BCBEC0"/>
            </a:solidFill>
          </a:ln>
        </p:spPr>
        <p:txBody>
          <a:bodyPr vert="horz" wrap="square" lIns="0" tIns="0" rIns="0" bIns="0" rtlCol="0">
            <a:noAutofit/>
          </a:bodyPr>
          <a:lstStyle/>
          <a:p>
            <a:pPr>
              <a:lnSpc>
                <a:spcPct val="100000"/>
              </a:lnSpc>
            </a:pPr>
            <a:endParaRPr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object 14">
            <a:extLst>
              <a:ext uri="{FF2B5EF4-FFF2-40B4-BE49-F238E27FC236}">
                <a16:creationId xmlns:a16="http://schemas.microsoft.com/office/drawing/2014/main" id="{154ED4EE-7A2C-4DCF-86B0-FFA1229CA362}"/>
              </a:ext>
            </a:extLst>
          </p:cNvPr>
          <p:cNvSpPr txBox="1"/>
          <p:nvPr/>
        </p:nvSpPr>
        <p:spPr>
          <a:xfrm>
            <a:off x="8390953" y="1754257"/>
            <a:ext cx="18859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8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3" name="object 21">
            <a:extLst>
              <a:ext uri="{FF2B5EF4-FFF2-40B4-BE49-F238E27FC236}">
                <a16:creationId xmlns:a16="http://schemas.microsoft.com/office/drawing/2014/main" id="{A536D6B1-4D46-4D65-9CAA-258657A57D4A}"/>
              </a:ext>
            </a:extLst>
          </p:cNvPr>
          <p:cNvSpPr txBox="1"/>
          <p:nvPr/>
        </p:nvSpPr>
        <p:spPr>
          <a:xfrm>
            <a:off x="8390953" y="2059057"/>
            <a:ext cx="1882140" cy="103505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1920">
              <a:spcBef>
                <a:spcPts val="200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tech to help improve customers experience and increase sales (35 min)</a:t>
            </a:r>
          </a:p>
          <a:p>
            <a:pPr marR="5080">
              <a:lnSpc>
                <a:spcPts val="650"/>
              </a:lnSpc>
              <a:spcBef>
                <a:spcPts val="200"/>
              </a:spcBef>
            </a:pP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 the students that they are now going to use everything they know and have learnt about tech in retail to help a store. Tell the students that they are going to work in groups and be given a description of a retail store. Their job is to plan how they would use tech to help that store improve customer experience and increase sales.</a:t>
            </a:r>
          </a:p>
          <a:p>
            <a:pPr marR="5080">
              <a:lnSpc>
                <a:spcPts val="650"/>
              </a:lnSpc>
              <a:spcBef>
                <a:spcPts val="200"/>
              </a:spcBef>
            </a:pP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each group one of the store descriptions. There are examples of a supermarket, restaurant, clothing store and sports equipment store.</a:t>
            </a:r>
          </a:p>
          <a:p>
            <a:pPr marR="5080">
              <a:lnSpc>
                <a:spcPts val="650"/>
              </a:lnSpc>
              <a:spcBef>
                <a:spcPts val="200"/>
              </a:spcBef>
            </a:pP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the students time to develop a plan to help that business by implementing new tech – they could record their ideas on paper or create a brief computer presentation. Students will need to plan and decide how they will implement tech to:</a:t>
            </a:r>
          </a:p>
          <a:p>
            <a:pPr marL="66675" indent="-66675">
              <a:lnSpc>
                <a:spcPts val="685"/>
              </a:lnSpc>
              <a:spcBef>
                <a:spcPts val="204"/>
              </a:spcBef>
              <a:buChar char="-"/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 customers in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through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window</a:t>
            </a: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display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675" indent="-66675">
              <a:lnSpc>
                <a:spcPts val="650"/>
              </a:lnSpc>
              <a:buChar char="-"/>
            </a:pP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way customers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purchase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products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6675" marR="229235" indent="-66675">
              <a:lnSpc>
                <a:spcPts val="650"/>
              </a:lnSpc>
              <a:spcBef>
                <a:spcPts val="45"/>
              </a:spcBef>
              <a:buChar char="-"/>
            </a:pP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Make shopping a quicker and easier</a:t>
            </a:r>
            <a:r>
              <a:rPr lang="en-GB"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for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5080">
              <a:lnSpc>
                <a:spcPts val="650"/>
              </a:lnSpc>
              <a:spcBef>
                <a:spcPts val="200"/>
              </a:spcBef>
            </a:pP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Give time to allow each group to present their ideas to another group.</a:t>
            </a:r>
          </a:p>
        </p:txBody>
      </p:sp>
      <p:sp>
        <p:nvSpPr>
          <p:cNvPr id="36" name="object 20">
            <a:extLst>
              <a:ext uri="{FF2B5EF4-FFF2-40B4-BE49-F238E27FC236}">
                <a16:creationId xmlns:a16="http://schemas.microsoft.com/office/drawing/2014/main" id="{96782969-5B9B-47E5-8818-207741AFB566}"/>
              </a:ext>
            </a:extLst>
          </p:cNvPr>
          <p:cNvSpPr txBox="1"/>
          <p:nvPr/>
        </p:nvSpPr>
        <p:spPr>
          <a:xfrm>
            <a:off x="2969978" y="1754257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1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7" name="object 21">
            <a:extLst>
              <a:ext uri="{FF2B5EF4-FFF2-40B4-BE49-F238E27FC236}">
                <a16:creationId xmlns:a16="http://schemas.microsoft.com/office/drawing/2014/main" id="{45753E53-7CD1-4624-BE57-B1D8338674B4}"/>
              </a:ext>
            </a:extLst>
          </p:cNvPr>
          <p:cNvSpPr txBox="1"/>
          <p:nvPr/>
        </p:nvSpPr>
        <p:spPr>
          <a:xfrm>
            <a:off x="2969977" y="2059057"/>
            <a:ext cx="1241076" cy="103505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8905">
              <a:lnSpc>
                <a:spcPts val="700"/>
              </a:lnSpc>
              <a:spcBef>
                <a:spcPts val="140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is Tech used for Retail? (5 min)</a:t>
            </a:r>
          </a:p>
          <a:p>
            <a:pPr marR="133350">
              <a:lnSpc>
                <a:spcPts val="670"/>
              </a:lnSpc>
              <a:spcBef>
                <a:spcPts val="240"/>
              </a:spcBef>
            </a:pP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PPT.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word retail actually mean?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think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any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examples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companies?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the</a:t>
            </a:r>
            <a:r>
              <a:rPr lang="en-GB" sz="6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students think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any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examples</a:t>
            </a:r>
            <a:r>
              <a:rPr lang="en-GB" sz="600" spc="-1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en-GB" sz="600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retail?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changing the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way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buy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 and companies sell</a:t>
            </a:r>
            <a:r>
              <a:rPr lang="en-GB"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things?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object 20">
            <a:extLst>
              <a:ext uri="{FF2B5EF4-FFF2-40B4-BE49-F238E27FC236}">
                <a16:creationId xmlns:a16="http://schemas.microsoft.com/office/drawing/2014/main" id="{99749FAD-09A2-47C8-AEBA-D371F0252A79}"/>
              </a:ext>
            </a:extLst>
          </p:cNvPr>
          <p:cNvSpPr txBox="1"/>
          <p:nvPr/>
        </p:nvSpPr>
        <p:spPr>
          <a:xfrm>
            <a:off x="2969978" y="4049210"/>
            <a:ext cx="178435" cy="375920"/>
          </a:xfrm>
          <a:prstGeom prst="rect">
            <a:avLst/>
          </a:prstGeom>
        </p:spPr>
        <p:txBody>
          <a:bodyPr vert="horz" wrap="square" lIns="0" tIns="1270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en-GB" sz="2300" b="1" dirty="0">
                <a:solidFill>
                  <a:srgbClr val="EC5850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4</a:t>
            </a:r>
            <a:endParaRPr sz="2300" dirty="0">
              <a:latin typeface="Poppins" panose="00000500000000000000" pitchFamily="2" charset="0"/>
              <a:cs typeface="Poppins" panose="00000500000000000000" pitchFamily="2" charset="0"/>
            </a:endParaRPr>
          </a:p>
        </p:txBody>
      </p:sp>
      <p:sp>
        <p:nvSpPr>
          <p:cNvPr id="39" name="object 21">
            <a:extLst>
              <a:ext uri="{FF2B5EF4-FFF2-40B4-BE49-F238E27FC236}">
                <a16:creationId xmlns:a16="http://schemas.microsoft.com/office/drawing/2014/main" id="{370AB048-34BF-47A7-BC86-1B7DB4FBA75E}"/>
              </a:ext>
            </a:extLst>
          </p:cNvPr>
          <p:cNvSpPr txBox="1"/>
          <p:nvPr/>
        </p:nvSpPr>
        <p:spPr>
          <a:xfrm>
            <a:off x="2969978" y="4354010"/>
            <a:ext cx="2436211" cy="1035050"/>
          </a:xfrm>
          <a:prstGeom prst="rect">
            <a:avLst/>
          </a:prstGeom>
        </p:spPr>
        <p:txBody>
          <a:bodyPr vert="horz" wrap="square" lIns="0" tIns="17780" rIns="0" bIns="0" rtlCol="0">
            <a:noAutofit/>
          </a:bodyPr>
          <a:lstStyle/>
          <a:p>
            <a:pPr marR="128905">
              <a:lnSpc>
                <a:spcPts val="700"/>
              </a:lnSpc>
              <a:spcBef>
                <a:spcPts val="200"/>
              </a:spcBef>
            </a:pPr>
            <a:r>
              <a:rPr lang="en-GB" sz="600" b="1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are augmented reality apps being used in retail? (30 min)</a:t>
            </a:r>
          </a:p>
          <a:p>
            <a:pPr>
              <a:lnSpc>
                <a:spcPts val="665"/>
              </a:lnSpc>
              <a:spcBef>
                <a:spcPts val="200"/>
              </a:spcBef>
            </a:pP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Discuss/Recap: What does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</a:t>
            </a:r>
            <a:r>
              <a:rPr lang="en-GB" sz="600" spc="-3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mean?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299085">
              <a:lnSpc>
                <a:spcPts val="670"/>
              </a:lnSpc>
              <a:spcBef>
                <a:spcPts val="200"/>
              </a:spcBef>
            </a:pP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Augmented Reality: </a:t>
            </a:r>
            <a:r>
              <a:rPr lang="en-GB" sz="60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which superimposes </a:t>
            </a:r>
            <a:r>
              <a:rPr lang="en-GB" sz="60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600" spc="-15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computer-generated </a:t>
            </a: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</a:t>
            </a:r>
            <a:r>
              <a:rPr lang="en-GB" sz="600" spc="-5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60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600" spc="-2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user’s </a:t>
            </a: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view </a:t>
            </a:r>
            <a:r>
              <a:rPr lang="en-GB" sz="600" spc="-5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real</a:t>
            </a:r>
            <a:r>
              <a:rPr lang="en-GB" sz="600" spc="-4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EC58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world</a:t>
            </a:r>
            <a:endParaRPr lang="en-GB" sz="600" dirty="0">
              <a:solidFill>
                <a:srgbClr val="EC58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106680">
              <a:lnSpc>
                <a:spcPts val="670"/>
              </a:lnSpc>
              <a:spcBef>
                <a:spcPts val="200"/>
              </a:spcBef>
            </a:pPr>
            <a:r>
              <a:rPr lang="en-GB" sz="600" spc="-2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Tell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students that they are now going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research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retail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can tell the rest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class about them. Show the class the videos for Wanna Kicks and You Cam Nails and discuss the technology: How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think apps like these will increase sales? Why are these apps good for the</a:t>
            </a:r>
            <a:r>
              <a:rPr lang="en-GB" sz="600" spc="-4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customers?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3" marR="66040" indent="-53975">
              <a:lnSpc>
                <a:spcPts val="670"/>
              </a:lnSpc>
              <a:spcBef>
                <a:spcPts val="200"/>
              </a:spcBef>
              <a:buFont typeface="Helvetica Neue"/>
              <a:buChar char="-"/>
            </a:pPr>
            <a:r>
              <a:rPr lang="en-GB" sz="600" b="1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Wanna </a:t>
            </a: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Kicks: </a:t>
            </a:r>
            <a:r>
              <a:rPr lang="en-GB" sz="600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https://youtu.be/UmJriqzDUTo</a:t>
            </a:r>
            <a:r>
              <a:rPr lang="en-GB" sz="600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 trainer app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you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 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try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trainers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like</a:t>
            </a:r>
            <a:r>
              <a:rPr lang="en-GB" sz="600" spc="-114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them)</a:t>
            </a:r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5563" marR="106680" indent="-53975">
              <a:lnSpc>
                <a:spcPts val="670"/>
              </a:lnSpc>
              <a:spcBef>
                <a:spcPts val="200"/>
              </a:spcBef>
              <a:buFont typeface="Helvetica Neue"/>
              <a:buChar char="-"/>
            </a:pPr>
            <a:r>
              <a:rPr lang="en-GB" sz="600" b="1" spc="-3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</a:t>
            </a: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Cam Nails: </a:t>
            </a:r>
            <a:r>
              <a:rPr lang="en-GB" sz="6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hlinkClick r:id="rId8"/>
              </a:rPr>
              <a:t>https://www.youtube.com/watch?v=iF-M55eDD9Q</a:t>
            </a:r>
            <a:r>
              <a:rPr lang="en-GB" sz="600" u="sng" spc="-15" dirty="0">
                <a:solidFill>
                  <a:srgbClr val="231F20"/>
                </a:solidFill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(AR nail art app </a:t>
            </a:r>
            <a:r>
              <a:rPr lang="en-GB" sz="6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you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nail art designs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existing ones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then project the designs onto your own hand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how they would</a:t>
            </a:r>
            <a:r>
              <a:rPr lang="en-GB" sz="600" spc="-2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look).</a:t>
            </a:r>
          </a:p>
          <a:p>
            <a:pPr marL="55563" marR="106680" indent="-53975">
              <a:lnSpc>
                <a:spcPts val="670"/>
              </a:lnSpc>
              <a:spcBef>
                <a:spcPts val="200"/>
              </a:spcBef>
              <a:buFont typeface="Helvetica Neue"/>
              <a:buChar char="-"/>
            </a:pPr>
            <a:r>
              <a:rPr lang="en-GB" sz="600" b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Ikea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(App has the option to ‘view in room’ on products, uses AR to allow you </a:t>
            </a:r>
            <a:r>
              <a:rPr lang="en-US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how furniture and decorative items would look in your</a:t>
            </a:r>
            <a:r>
              <a:rPr lang="en-US" sz="600" spc="-5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home)</a:t>
            </a:r>
          </a:p>
          <a:p>
            <a:pPr marR="73025">
              <a:lnSpc>
                <a:spcPts val="670"/>
              </a:lnSpc>
              <a:spcBef>
                <a:spcPts val="200"/>
              </a:spcBef>
            </a:pP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Split the students into small groups/pairs (depending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available), give each group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from the list above and ask them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spend some time investigating the app. Ask the students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 the answers to the questions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PPT slide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can report back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n-GB"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GB" sz="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class/another group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20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minutes time. They will need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 out: How does the app work? What does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 the user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do? What special features does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have? What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really like about it?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en-GB" sz="600" spc="-10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en-GB" sz="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were the app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designer,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would you want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en-GB" sz="600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change </a:t>
            </a:r>
            <a:r>
              <a:rPr lang="en-GB" sz="600" spc="-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GB" sz="600" spc="-6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600" spc="-15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improve?</a:t>
            </a:r>
            <a:r>
              <a:rPr lang="en-GB" sz="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</a:t>
            </a: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</a:t>
            </a:r>
          </a:p>
          <a:p>
            <a:pPr marR="73025">
              <a:lnSpc>
                <a:spcPts val="670"/>
              </a:lnSpc>
              <a:spcBef>
                <a:spcPts val="200"/>
              </a:spcBef>
            </a:pPr>
            <a:endParaRPr lang="en-GB" sz="600" i="1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R="73025">
              <a:lnSpc>
                <a:spcPts val="670"/>
              </a:lnSpc>
              <a:spcBef>
                <a:spcPts val="200"/>
              </a:spcBef>
            </a:pPr>
            <a:r>
              <a:rPr lang="en-GB" sz="600" i="1" spc="-10" dirty="0">
                <a:solidFill>
                  <a:srgbClr val="231F2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   Contd.</a:t>
            </a:r>
            <a:endParaRPr sz="600" i="1" spc="-10" dirty="0">
              <a:solidFill>
                <a:srgbClr val="231F2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DFE6B7-1E07-DA7D-7478-5A68CFA18D39}"/>
              </a:ext>
            </a:extLst>
          </p:cNvPr>
          <p:cNvSpPr txBox="1"/>
          <p:nvPr/>
        </p:nvSpPr>
        <p:spPr>
          <a:xfrm>
            <a:off x="8718224" y="1555592"/>
            <a:ext cx="1745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800" b="0" i="0" u="none" strike="noStrike" cap="none" dirty="0">
                <a:latin typeface="Poppins" pitchFamily="2" charset="77"/>
                <a:ea typeface="Lora"/>
                <a:cs typeface="Poppins" pitchFamily="2" charset="77"/>
                <a:sym typeface="Lora"/>
              </a:rPr>
              <a:t>© Tech She Can 2022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3A9489-DDB9-49DF-42B2-B6C249E01993}"/>
              </a:ext>
            </a:extLst>
          </p:cNvPr>
          <p:cNvSpPr txBox="1"/>
          <p:nvPr/>
        </p:nvSpPr>
        <p:spPr>
          <a:xfrm>
            <a:off x="5604036" y="3100844"/>
            <a:ext cx="3269297" cy="16209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The </a:t>
            </a:r>
            <a:r>
              <a:rPr kumimoji="0" lang="en-US" sz="600" b="1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future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of technology in supermarkets (10</a:t>
            </a:r>
            <a:r>
              <a:rPr kumimoji="0" lang="en-US" sz="600" b="1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min}</a:t>
            </a:r>
            <a:endParaRPr lang="en-US" sz="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Discuss how technology has changed in supermarkets. What                                             technology have the students seen in supermarkets 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recently?</a:t>
            </a:r>
            <a:r>
              <a:rPr kumimoji="0" lang="en-US" sz="600" b="0" i="0" u="none" strike="noStrike" kern="1200" cap="none" spc="-7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br>
              <a:rPr kumimoji="0" lang="en-US" sz="600" b="0" i="0" u="none" strike="noStrike" kern="1200" cap="none" spc="-7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(Scan as you shop, self service checkouts, online shopping, </a:t>
            </a:r>
            <a:b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reward</a:t>
            </a:r>
            <a:r>
              <a:rPr kumimoji="0" lang="en-US" sz="600" b="0" i="0" u="none" strike="noStrike" kern="1200" cap="none" spc="-8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cards,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shopping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apps).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435609" lvl="0" indent="0" algn="l" defTabSz="914400" rtl="0" eaLnBrk="1" fontAlgn="auto" latinLnBrk="0" hangingPunct="1">
              <a:lnSpc>
                <a:spcPts val="7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Watch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following clips about tech that has been used in retail : </a:t>
            </a:r>
          </a:p>
          <a:p>
            <a:pPr marL="0" marR="435609" lvl="0" indent="0" algn="l" defTabSz="914400" rtl="0" eaLnBrk="1" fontAlgn="auto" latinLnBrk="0" hangingPunct="1">
              <a:lnSpc>
                <a:spcPts val="7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Amazon Go </a:t>
            </a:r>
            <a:r>
              <a:rPr kumimoji="0" lang="en-US" sz="600" b="0" i="0" u="none" strike="noStrike" kern="1200" cap="none" spc="0" normalizeH="0" baseline="0" noProof="0" dirty="0" err="1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cashierless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9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supermarkets: </a:t>
            </a:r>
            <a:r>
              <a:rPr kumimoji="0" lang="en-US" sz="600" b="0" i="0" u="sng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ea typeface="+mn-ea"/>
                <a:cs typeface="Arial" panose="020B0604020202020204" pitchFamily="34" charset="0"/>
                <a:hlinkClick r:id="rId9"/>
              </a:rPr>
              <a:t>https://www.youtube.com/watch?v=NrmMk1Myrxc</a:t>
            </a:r>
            <a:endParaRPr kumimoji="0" lang="en-US" sz="600" b="0" i="0" u="sng" strike="noStrike" kern="1200" cap="none" spc="-5" normalizeH="0" baseline="0" noProof="0" dirty="0">
              <a:ln>
                <a:noFill/>
              </a:ln>
              <a:solidFill>
                <a:srgbClr val="231F20"/>
              </a:solidFill>
              <a:effectLst/>
              <a:uLnTx/>
              <a:uFill>
                <a:solidFill>
                  <a:srgbClr val="231F20"/>
                </a:solidFill>
              </a:u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435609" lvl="0" indent="0" algn="l" defTabSz="914400" rtl="0" eaLnBrk="1" fontAlgn="auto" latinLnBrk="0" hangingPunct="1">
              <a:lnSpc>
                <a:spcPts val="7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(these are being closed in the UK, why do students think this might be?)</a:t>
            </a:r>
          </a:p>
          <a:p>
            <a:pPr marL="0" marR="435609" lvl="0" indent="0" algn="l" defTabSz="914400" rtl="0" eaLnBrk="1" fontAlgn="auto" latinLnBrk="0" hangingPunct="1">
              <a:lnSpc>
                <a:spcPts val="700"/>
              </a:lnSpc>
              <a:spcBef>
                <a:spcPts val="30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>
                  <a:solidFill>
                    <a:srgbClr val="231F20"/>
                  </a:solidFill>
                </a:u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Amazon Dash Cart: https://www.youtube.com/watch?v=Re2IIov7dz8</a:t>
            </a:r>
            <a:endParaRPr kumimoji="0" lang="en-US" sz="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5080" lvl="0" indent="0" algn="l" defTabSz="914400" rtl="0" eaLnBrk="1" fontAlgn="auto" latinLnBrk="0" hangingPunct="1">
              <a:lnSpc>
                <a:spcPts val="700"/>
              </a:lnSpc>
              <a:spcBef>
                <a:spcPts val="28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Discuss the videos: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Would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you like to shop like this? What 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are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advantages/disadvantages? Does this type of shop still 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require</a:t>
            </a:r>
            <a:r>
              <a:rPr kumimoji="0" lang="en-US" sz="600" b="0" i="0" u="none" strike="noStrike" kern="1200" cap="none" spc="-9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br>
              <a:rPr kumimoji="0" lang="en-US" sz="600" b="0" i="0" u="none" strike="noStrike" kern="1200" cap="none" spc="-9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human employees and</a:t>
            </a:r>
            <a:r>
              <a:rPr kumimoji="0" lang="en-US" sz="600" b="0" i="0" u="none" strike="noStrike" kern="1200" cap="none" spc="-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why? </a:t>
            </a:r>
            <a:r>
              <a:rPr kumimoji="0" lang="en-US" sz="600" b="0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What</a:t>
            </a:r>
            <a:r>
              <a:rPr kumimoji="0" lang="en-US" sz="600" b="0" i="0" u="none" strike="noStrike" kern="120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en-US" sz="600" b="0" i="0" u="none" strike="noStrike" kern="120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students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think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tech</a:t>
            </a:r>
            <a:r>
              <a:rPr kumimoji="0" lang="en-US" sz="600" b="0" i="0" u="none" strike="noStrike" kern="120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                              </a:t>
            </a:r>
            <a:r>
              <a:rPr kumimoji="0" lang="en-US" sz="600" b="0" i="0" u="none" strike="noStrike" kern="120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supermarkets will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like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</a:t>
            </a:r>
            <a:r>
              <a:rPr kumimoji="0" lang="en-US" sz="600" b="0" i="0" u="none" strike="noStrike" kern="1200" cap="none" spc="-25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</a:t>
            </a:r>
            <a:r>
              <a:rPr kumimoji="0" lang="en-US" sz="600" b="0" i="0" u="none" strike="noStrike" kern="1200" cap="none" spc="-1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</a:t>
            </a:r>
            <a:r>
              <a:rPr kumimoji="0" lang="en-US" sz="600" b="0" i="0" u="none" strike="noStrike" kern="1200" cap="none" spc="-20" normalizeH="0" baseline="0" noProof="0" dirty="0">
                <a:ln>
                  <a:noFill/>
                </a:ln>
                <a:solidFill>
                  <a:srgbClr val="231F2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future?</a:t>
            </a:r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256,1,Slide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1473</Words>
  <Application>Microsoft Office PowerPoint</Application>
  <PresentationFormat>Custom</PresentationFormat>
  <Paragraphs>81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Poppins</vt:lpstr>
      <vt:lpstr>Helvetica Neue</vt:lpstr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FT_Tech for Retail_297x210_30.10.19.indd</dc:title>
  <cp:lastModifiedBy>Poppy Patel</cp:lastModifiedBy>
  <cp:revision>12</cp:revision>
  <dcterms:created xsi:type="dcterms:W3CDTF">2020-01-15T12:20:55Z</dcterms:created>
  <dcterms:modified xsi:type="dcterms:W3CDTF">2025-09-30T10:44:14Z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2020-01-15T00:00:00Z</vt:filetime>
  </property>
  <property fmtid="{D5CDD505-2E9C-101B-9397-08002B2CF9AE}" pid="3" name="Creator">
    <vt:lpwstr>Adobe InDesign 14.0 (Macintosh)</vt:lpwstr>
  </property>
  <property fmtid="{D5CDD505-2E9C-101B-9397-08002B2CF9AE}" pid="4" name="LastSaved">
    <vt:filetime>2020-01-15T00:00:00Z</vt:filetime>
  </property>
</Properties>
</file>